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74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585"/>
  </p:normalViewPr>
  <p:slideViewPr>
    <p:cSldViewPr snapToGrid="0" snapToObjects="1">
      <p:cViewPr>
        <p:scale>
          <a:sx n="125" d="100"/>
          <a:sy n="125" d="100"/>
        </p:scale>
        <p:origin x="1160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65778" y="898823"/>
            <a:ext cx="4936744" cy="1470025"/>
          </a:xfrm>
        </p:spPr>
        <p:txBody>
          <a:bodyPr anchor="t" anchorCtr="0">
            <a:noAutofit/>
          </a:bodyPr>
          <a:lstStyle>
            <a:lvl1pPr algn="r">
              <a:defRPr sz="4800" baseline="0">
                <a:solidFill>
                  <a:schemeClr val="bg1"/>
                </a:solidFill>
                <a:latin typeface="Gotham-Book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79184" y="2368848"/>
            <a:ext cx="5023338" cy="1122032"/>
          </a:xfrm>
        </p:spPr>
        <p:txBody>
          <a:bodyPr>
            <a:normAutofit/>
          </a:bodyPr>
          <a:lstStyle>
            <a:lvl1pPr marL="0" indent="0" algn="r">
              <a:buNone/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A8BA3-0F37-AA49-95E8-82C1CABE9353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3FD53-BAF0-134B-87AB-03C5D39B7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57395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/>
              <a:t>Click to edit subhead text</a:t>
            </a:r>
          </a:p>
          <a:p>
            <a:pPr lvl="1"/>
            <a:r>
              <a:rPr lang="en-US" dirty="0"/>
              <a:t>Paragraph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617046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, text and righ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/>
              <a:t>Click to edit subhead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9816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/>
              <a:t>Paragraph text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09875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head, text and left 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/>
              <a:t>Click to edit subhead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/>
              <a:t>Paragraph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900022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73884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head, three  imag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2066530"/>
            <a:ext cx="8115526" cy="6639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/>
              <a:t>Click to edit subhead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730439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/>
          </p:nvPr>
        </p:nvSpPr>
        <p:spPr>
          <a:xfrm>
            <a:off x="3289574" y="2730439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/>
          </p:nvPr>
        </p:nvSpPr>
        <p:spPr>
          <a:xfrm>
            <a:off x="6121949" y="2730439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05311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3 subhead levels,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76933"/>
          </a:xfrm>
        </p:spPr>
        <p:txBody>
          <a:bodyPr/>
          <a:lstStyle>
            <a:lvl1pPr marL="0" indent="0">
              <a:buFontTx/>
              <a:buNone/>
              <a:defRPr sz="3000" baseline="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 baseline="0">
                <a:latin typeface="Gotham-Book"/>
              </a:defRPr>
            </a:lvl2pPr>
            <a:lvl3pPr marL="0" indent="0">
              <a:spcBef>
                <a:spcPts val="1632"/>
              </a:spcBef>
              <a:buFontTx/>
              <a:buNone/>
              <a:defRPr sz="1800" cap="all" baseline="0">
                <a:latin typeface="Gotham-Medium"/>
              </a:defRPr>
            </a:lvl3pPr>
            <a:lvl4pPr marL="0" indent="0">
              <a:spcBef>
                <a:spcPts val="984"/>
              </a:spcBef>
              <a:buFontTx/>
              <a:buNone/>
              <a:defRPr sz="1600" b="0" i="0" cap="all" baseline="0">
                <a:latin typeface="Gotham-MediumItalic"/>
              </a:defRPr>
            </a:lvl4pPr>
          </a:lstStyle>
          <a:p>
            <a:pPr lvl="0"/>
            <a:r>
              <a:rPr lang="en-US" dirty="0"/>
              <a:t>Subhead level one</a:t>
            </a:r>
          </a:p>
          <a:p>
            <a:pPr lvl="1"/>
            <a:r>
              <a:rPr lang="en-US" dirty="0"/>
              <a:t>Main text</a:t>
            </a:r>
          </a:p>
          <a:p>
            <a:pPr lvl="2"/>
            <a:r>
              <a:rPr lang="en-US" dirty="0"/>
              <a:t>Subhead level two</a:t>
            </a:r>
          </a:p>
          <a:p>
            <a:pPr lvl="1"/>
            <a:r>
              <a:rPr lang="en-US" dirty="0"/>
              <a:t>Main text</a:t>
            </a:r>
          </a:p>
          <a:p>
            <a:pPr lvl="3"/>
            <a:r>
              <a:rPr lang="en-US" dirty="0"/>
              <a:t>Subhead level three</a:t>
            </a:r>
          </a:p>
          <a:p>
            <a:pPr lvl="1"/>
            <a:r>
              <a:rPr lang="en-US" dirty="0"/>
              <a:t>Main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35956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: Five level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07846"/>
            <a:ext cx="8115526" cy="3918318"/>
          </a:xfrm>
        </p:spPr>
        <p:txBody>
          <a:bodyPr/>
          <a:lstStyle>
            <a:lvl1pPr marL="0" indent="-228600">
              <a:buClr>
                <a:srgbClr val="FF0000"/>
              </a:buClr>
              <a:buFont typeface="Wingdings" charset="2"/>
              <a:buChar char="§"/>
              <a:defRPr sz="2700" baseline="0">
                <a:solidFill>
                  <a:schemeClr val="tx1"/>
                </a:solidFill>
                <a:latin typeface="Gotham-Medium"/>
              </a:defRPr>
            </a:lvl1pPr>
            <a:lvl2pPr marL="466344" indent="-164592">
              <a:spcBef>
                <a:spcPts val="1248"/>
              </a:spcBef>
              <a:buClr>
                <a:srgbClr val="FF0000"/>
              </a:buClr>
              <a:buFont typeface="Wingdings" charset="2"/>
              <a:buChar char="§"/>
              <a:defRPr sz="1800" cap="all" baseline="0">
                <a:latin typeface="Gotham-Medium"/>
              </a:defRPr>
            </a:lvl2pPr>
            <a:lvl3pPr marL="0" indent="-192024">
              <a:spcBef>
                <a:spcPts val="1032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2700" cap="none" baseline="0">
                <a:latin typeface="Gotham-Medium"/>
              </a:defRPr>
            </a:lvl3pPr>
            <a:lvl4pPr marL="752094" indent="-137160">
              <a:spcBef>
                <a:spcPts val="984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600" b="0" i="0" cap="all" baseline="0">
                <a:latin typeface="Gotham-MediumItalic"/>
              </a:defRPr>
            </a:lvl4pPr>
            <a:lvl5pPr marL="1197864" marR="0" indent="-13716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 charset="2"/>
              <a:buChar char="§"/>
              <a:tabLst/>
              <a:defRPr sz="1200" b="1" i="0" cap="all" baseline="0">
                <a:latin typeface="Gotham"/>
              </a:defRPr>
            </a:lvl5pPr>
            <a:lvl6pPr marL="1600200" indent="-91440">
              <a:spcBef>
                <a:spcPts val="888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000" b="1" i="1" cap="all" baseline="0">
                <a:latin typeface="Gotham"/>
              </a:defRPr>
            </a:lvl6pPr>
          </a:lstStyle>
          <a:p>
            <a:pPr lvl="0"/>
            <a:r>
              <a:rPr lang="en-US" dirty="0"/>
              <a:t>First level bullet</a:t>
            </a:r>
          </a:p>
          <a:p>
            <a:pPr lvl="1"/>
            <a:r>
              <a:rPr lang="en-US" dirty="0"/>
              <a:t>Second level bullet</a:t>
            </a:r>
          </a:p>
          <a:p>
            <a:pPr lvl="3"/>
            <a:r>
              <a:rPr lang="en-US" dirty="0"/>
              <a:t>Third level bullet</a:t>
            </a:r>
          </a:p>
          <a:p>
            <a:pPr lvl="4"/>
            <a:r>
              <a:rPr lang="en-US" dirty="0"/>
              <a:t>Fourth level bullet</a:t>
            </a:r>
          </a:p>
          <a:p>
            <a:pPr lvl="5"/>
            <a:r>
              <a:rPr lang="en-US" dirty="0"/>
              <a:t>Fifth level Bullet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565603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-Book"/>
              </a:defRPr>
            </a:lvl1pPr>
          </a:lstStyle>
          <a:p>
            <a:fld id="{BB3D0CD8-6641-2E43-B714-5EAF9E86794F}" type="datetimeFigureOut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-Book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-Book"/>
              </a:defRPr>
            </a:lvl1pPr>
          </a:lstStyle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8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otham-Boo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otham-Book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otham-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otham-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otham-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otham-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9072" y="289223"/>
            <a:ext cx="6883450" cy="1470025"/>
          </a:xfrm>
        </p:spPr>
        <p:txBody>
          <a:bodyPr/>
          <a:lstStyle/>
          <a:p>
            <a:r>
              <a:rPr lang="en-US" dirty="0"/>
              <a:t>A.R.M - Aerial Refueling Manipulator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9184" y="1823808"/>
            <a:ext cx="5023338" cy="1122032"/>
          </a:xfrm>
        </p:spPr>
        <p:txBody>
          <a:bodyPr/>
          <a:lstStyle/>
          <a:p>
            <a:r>
              <a:rPr lang="en-US" dirty="0"/>
              <a:t>Pat Hoskins</a:t>
            </a:r>
          </a:p>
          <a:p>
            <a:r>
              <a:rPr lang="en-US" dirty="0"/>
              <a:t>Joe </a:t>
            </a:r>
            <a:r>
              <a:rPr lang="en-US" dirty="0" err="1"/>
              <a:t>Perrella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57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kern="0" dirty="0">
                <a:ea typeface="ＭＳ Ｐゴシック" panose="020B0600070205080204" pitchFamily="34" charset="-128"/>
              </a:rPr>
              <a:t>Robot Design (Joint Animation)</a:t>
            </a:r>
          </a:p>
        </p:txBody>
      </p:sp>
      <p:pic>
        <p:nvPicPr>
          <p:cNvPr id="8" name="Online Media 7" descr="JointTest.mp4">
            <a:hlinkClick r:id="" action="ppaction://media"/>
            <a:extLst>
              <a:ext uri="{FF2B5EF4-FFF2-40B4-BE49-F238E27FC236}">
                <a16:creationId xmlns:a16="http://schemas.microsoft.com/office/drawing/2014/main" id="{50BF3BE5-187C-C94B-AD1C-B1D0A26CA5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00099"/>
            <a:ext cx="9144000" cy="4473311"/>
          </a:xfrm>
        </p:spPr>
      </p:pic>
    </p:spTree>
    <p:extLst>
      <p:ext uri="{BB962C8B-B14F-4D97-AF65-F5344CB8AC3E}">
        <p14:creationId xmlns:p14="http://schemas.microsoft.com/office/powerpoint/2010/main" val="295441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kern="0" dirty="0">
                <a:ea typeface="ＭＳ Ｐゴシック" panose="020B0600070205080204" pitchFamily="34" charset="-128"/>
              </a:rPr>
              <a:t>Forward Kinematics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96" y="1244410"/>
            <a:ext cx="8437663" cy="1295023"/>
          </a:xfrm>
          <a:prstGeom prst="rect">
            <a:avLst/>
          </a:prstGeom>
        </p:spPr>
      </p:pic>
      <p:pic>
        <p:nvPicPr>
          <p:cNvPr id="5" name="TextBox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7" y="1475644"/>
            <a:ext cx="91440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37488" y="905370"/>
            <a:ext cx="666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 Kinematics of the Tool Tip: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9888" y="2693807"/>
            <a:ext cx="666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Orientation of the Tool Tip (Mathematica):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68" y="3063139"/>
            <a:ext cx="8437663" cy="30450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852" y="3214976"/>
            <a:ext cx="4469090" cy="27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9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0100"/>
                <a:ext cx="8115526" cy="6057900"/>
              </a:xfrm>
            </p:spPr>
            <p:txBody>
              <a:bodyPr>
                <a:normAutofit lnSpcReduction="10000"/>
              </a:bodyPr>
              <a:lstStyle/>
              <a:p>
                <a:pPr lvl="0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q = [0,0,-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2800" dirty="0" smtClean="0">
                            <a:solidFill>
                              <a:schemeClr val="tx1"/>
                            </a:solidFill>
                            <a:latin typeface="Symbol" panose="05050102010706020507" pitchFamily="18" charset="2"/>
                          </a:rPr>
                          <m:t>p</m:t>
                        </m:r>
                      </m:num>
                      <m:den>
                        <m:r>
                          <a:rPr lang="en-US" alt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,0,0,0]</a:t>
                </a: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=[18,1,-16]</a:t>
                </a: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=[0,0,-1; 0,-1,0; -1,0,0]</a:t>
                </a: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400" dirty="0"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400" dirty="0"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US" altLang="en-US" sz="2400" dirty="0"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lvl="0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q = [0,-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2800" dirty="0">
                            <a:solidFill>
                              <a:schemeClr val="tx1"/>
                            </a:solidFill>
                            <a:latin typeface="Symbol" panose="05050102010706020507" pitchFamily="18" charset="2"/>
                          </a:rPr>
                          <m:t>p</m:t>
                        </m:r>
                      </m:num>
                      <m:den>
                        <m:r>
                          <a:rPr lang="en-US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,0,0,0,0]  </a:t>
                </a: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=[-2,1,-36]</a:t>
                </a: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=[0,0,-1; 0,-1,0; -1,0,0]</a:t>
                </a: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2400" dirty="0"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US" altLang="en-US" sz="2400" dirty="0">
                  <a:latin typeface="Times New Roman" panose="02020603050405020304" pitchFamily="18" charset="0"/>
                  <a:ea typeface="ＭＳ Ｐゴシック" panose="020B0600070205080204" pitchFamily="34" charset="-128"/>
                  <a:cs typeface="Times New Roman" panose="02020603050405020304" pitchFamily="18" charset="0"/>
                </a:endParaRPr>
              </a:p>
              <a:p>
                <a:pPr lvl="0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q = [-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2800" dirty="0">
                            <a:solidFill>
                              <a:schemeClr val="tx1"/>
                            </a:solidFill>
                            <a:latin typeface="Symbol" panose="05050102010706020507" pitchFamily="18" charset="2"/>
                          </a:rPr>
                          <m:t>p</m:t>
                        </m:r>
                      </m:num>
                      <m:den>
                        <m:r>
                          <a:rPr lang="en-US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,0,0,0,0,0]  </a:t>
                </a: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sPre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=[-1,35,-3]</a:t>
                </a:r>
              </a:p>
              <a:p>
                <a:pPr marL="457200" lvl="1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</m:ctrlPr>
                      </m:sPrePr>
                      <m:sub>
                        <m:r>
                          <a:rPr lang="en-US" altLang="en-US" sz="1800" i="1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sPre>
                  </m:oMath>
                </a14:m>
                <a:r>
                  <a:rPr lang="en-US" altLang="en-US" sz="2400" dirty="0">
                    <a:latin typeface="Times New Roman" panose="02020603050405020304" pitchFamily="18" charset="0"/>
                    <a:ea typeface="ＭＳ Ｐゴシック" panose="020B0600070205080204" pitchFamily="34" charset="-128"/>
                    <a:cs typeface="Times New Roman" panose="02020603050405020304" pitchFamily="18" charset="0"/>
                  </a:rPr>
                  <a:t>=[0,-1,0; -1,0,0; 0,0,-1]</a:t>
                </a:r>
              </a:p>
              <a:p>
                <a:pPr lvl="0" defTabSz="914400" fontAlgn="base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endParaRPr lang="en-US" altLang="en-US" sz="2800" dirty="0">
                  <a:solidFill>
                    <a:srgbClr val="FFFFFF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0100"/>
                <a:ext cx="8115526" cy="6057900"/>
              </a:xfrm>
              <a:blipFill>
                <a:blip r:embed="rId2"/>
                <a:stretch>
                  <a:fillRect l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sz="3200" kern="0" dirty="0">
                <a:ea typeface="ＭＳ Ｐゴシック" panose="020B0600070205080204" pitchFamily="34" charset="-128"/>
              </a:rPr>
              <a:t>Forward Kinematics (Test)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891" t="15612" r="8932" b="10087"/>
          <a:stretch/>
        </p:blipFill>
        <p:spPr>
          <a:xfrm>
            <a:off x="6270171" y="800100"/>
            <a:ext cx="2412275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-100" t="6025" r="21269" b="3546"/>
          <a:stretch/>
        </p:blipFill>
        <p:spPr>
          <a:xfrm>
            <a:off x="6261463" y="2708011"/>
            <a:ext cx="2425337" cy="2238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708" b="9799"/>
          <a:stretch/>
        </p:blipFill>
        <p:spPr>
          <a:xfrm>
            <a:off x="6261463" y="5025227"/>
            <a:ext cx="2420983" cy="182842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765334" y="1221594"/>
            <a:ext cx="1276237" cy="60720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765334" y="5374686"/>
            <a:ext cx="1276237" cy="60720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749878" y="3415174"/>
            <a:ext cx="1276237" cy="60720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57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sz="3200" kern="0" dirty="0">
                <a:ea typeface="ＭＳ Ｐゴシック" panose="020B0600070205080204" pitchFamily="34" charset="-128"/>
              </a:rPr>
              <a:t>Inverse Kinematics (Solution - Iterative)</a:t>
            </a:r>
            <a:endParaRPr lang="en-US" altLang="en-US" kern="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572" y="1909572"/>
            <a:ext cx="5831449" cy="33329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544636"/>
                  </p:ext>
                </p:extLst>
              </p:nvPr>
            </p:nvGraphicFramePr>
            <p:xfrm>
              <a:off x="146304" y="2194306"/>
              <a:ext cx="2828544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8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337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Iteration Number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Joint Error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3.347x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4.497x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3.281x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1.75x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1.16x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−16</m:t>
                                  </m:r>
                                </m:sup>
                              </m:sSup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544636"/>
                  </p:ext>
                </p:extLst>
              </p:nvPr>
            </p:nvGraphicFramePr>
            <p:xfrm>
              <a:off x="146304" y="2194306"/>
              <a:ext cx="2828544" cy="2489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481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337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Iteration Number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Joint Error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419" t="-182759" r="-775" b="-4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419" t="-282759" r="-775" b="-3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419" t="-382759" r="-775" b="-2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419" t="-466667" r="-775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419" t="-586207" r="-775" b="-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572000" y="1568196"/>
            <a:ext cx="370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Joint Error vs. Iteration Number</a:t>
            </a:r>
          </a:p>
        </p:txBody>
      </p:sp>
    </p:spTree>
    <p:extLst>
      <p:ext uri="{BB962C8B-B14F-4D97-AF65-F5344CB8AC3E}">
        <p14:creationId xmlns:p14="http://schemas.microsoft.com/office/powerpoint/2010/main" val="2586724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sz="3200" kern="0" dirty="0">
                <a:ea typeface="ＭＳ Ｐゴシック" panose="020B0600070205080204" pitchFamily="34" charset="-128"/>
              </a:rPr>
              <a:t>Inverse Kinematics (Test)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0" y="1560577"/>
                <a:ext cx="8115526" cy="4639926"/>
              </a:xfrm>
            </p:spPr>
            <p:txBody>
              <a:bodyPr>
                <a:normAutofit/>
              </a:bodyPr>
              <a:lstStyle/>
              <a:p>
                <a:pPr marL="342900" lvl="0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:r>
                  <a:rPr lang="en-US" sz="2000" b="1" kern="0" dirty="0">
                    <a:solidFill>
                      <a:srgbClr val="DADADA">
                        <a:lumMod val="10000"/>
                      </a:srgbClr>
                    </a:solidFill>
                    <a:latin typeface="Cambria Math" panose="02040503050406030204" pitchFamily="18" charset="0"/>
                    <a:ea typeface="ＭＳ Ｐゴシック" charset="-128"/>
                    <a:cs typeface="Arial" panose="020B0604020202020204" pitchFamily="34" charset="0"/>
                  </a:rPr>
                  <a:t>Initial Configuration:</a:t>
                </a:r>
              </a:p>
              <a:p>
                <a:pPr marL="342900" lvl="1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700" b="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𝑞</m:t>
                        </m:r>
                      </m:e>
                      <m:sub>
                        <m:r>
                          <a:rPr lang="en-US" sz="1700" b="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𝑠𝑡𝑎𝑟𝑡</m:t>
                        </m:r>
                      </m:sub>
                    </m:sSub>
                    <m:r>
                      <a:rPr lang="en-US" sz="1700" b="0" i="1" kern="0" smtClean="0">
                        <a:solidFill>
                          <a:srgbClr val="DADADA">
                            <a:lumMod val="10000"/>
                          </a:srgbClr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en-US" sz="170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700" b="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0,−90,90,0,90,0]′</m:t>
                        </m:r>
                      </m:e>
                    </m:d>
                  </m:oMath>
                </a14:m>
                <a:endParaRPr lang="en-US" sz="1700" kern="0" dirty="0">
                  <a:solidFill>
                    <a:srgbClr val="DADADA">
                      <a:lumMod val="10000"/>
                    </a:srgbClr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marL="1485900" lvl="2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</m:ctrlPr>
                      </m:sPrePr>
                      <m:sub>
                        <m:r>
                          <a:rPr lang="en-US" sz="2000" b="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𝐺𝑜𝑎𝑙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"/>
                            <m:ctrlPr>
                              <a:rPr lang="en-US" sz="2000" i="1" kern="0">
                                <a:solidFill>
                                  <a:srgbClr val="DADADA">
                                    <a:lumMod val="10000"/>
                                  </a:srgbClr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000" b="0" i="1" kern="0" smtClean="0">
                                <a:solidFill>
                                  <a:srgbClr val="DADADA">
                                    <a:lumMod val="10000"/>
                                  </a:srgbClr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Arial" panose="020B0604020202020204" pitchFamily="34" charset="0"/>
                              </a:rPr>
                              <m:t>33</m:t>
                            </m:r>
                            <m:r>
                              <a:rPr lang="en-US" sz="2000" b="0" i="1" kern="0">
                                <a:solidFill>
                                  <a:srgbClr val="DADADA">
                                    <a:lumMod val="10000"/>
                                  </a:srgbClr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solidFill>
                                  <a:srgbClr val="DADADA">
                                    <a:lumMod val="10000"/>
                                  </a:srgbClr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Arial" panose="020B0604020202020204" pitchFamily="34" charset="0"/>
                              </a:rPr>
                              <m:t>3</m:t>
                            </m:r>
                            <m:r>
                              <a:rPr lang="en-US" sz="2000" b="0" i="1" kern="0">
                                <a:solidFill>
                                  <a:srgbClr val="DADADA">
                                    <a:lumMod val="10000"/>
                                  </a:srgbClr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sz="2000" b="0" i="1" kern="0" smtClean="0">
                                <a:solidFill>
                                  <a:srgbClr val="DADADA">
                                    <a:lumMod val="10000"/>
                                  </a:srgbClr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Arial" panose="020B0604020202020204" pitchFamily="34" charset="0"/>
                              </a:rPr>
                              <m:t>−12</m:t>
                            </m:r>
                            <m:r>
                              <a:rPr lang="en-US" sz="2000" b="0" i="1" kern="0">
                                <a:solidFill>
                                  <a:srgbClr val="DADADA">
                                    <a:lumMod val="10000"/>
                                  </a:srgbClr>
                                </a:solidFill>
                                <a:latin typeface="Cambria Math" panose="02040503050406030204" pitchFamily="18" charset="0"/>
                                <a:ea typeface="ＭＳ Ｐゴシック" charset="-128"/>
                                <a:cs typeface="Arial" panose="020B0604020202020204" pitchFamily="34" charset="0"/>
                              </a:rPr>
                              <m:t>]</m:t>
                            </m:r>
                          </m:e>
                        </m:d>
                        <m:r>
                          <a:rPr lang="en-US" sz="2000" b="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′</m:t>
                        </m:r>
                      </m:e>
                    </m:sPre>
                  </m:oMath>
                </a14:m>
                <a:endParaRPr lang="en-US" sz="2000" kern="0" dirty="0">
                  <a:solidFill>
                    <a:srgbClr val="DADADA">
                      <a:lumMod val="10000"/>
                    </a:srgbClr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marL="1485900" lvl="2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Pre>
                      <m:sPrePr>
                        <m:ctrlPr>
                          <a:rPr lang="en-US" sz="200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</m:ctrlPr>
                      </m:sPrePr>
                      <m:sub>
                        <m:r>
                          <a:rPr lang="en-US" sz="2000" b="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𝐺𝑜𝑎𝑙</m:t>
                        </m:r>
                      </m:sub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.866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.866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</m:sPre>
                  </m:oMath>
                </a14:m>
                <a:endParaRPr lang="en-US" kern="0" dirty="0">
                  <a:solidFill>
                    <a:srgbClr val="DADADA">
                      <a:lumMod val="10000"/>
                    </a:srgbClr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lvl="2" indent="0" defTabSz="914400" eaLnBrk="0" fontAlgn="base" hangingPunct="0">
                  <a:spcAft>
                    <a:spcPct val="0"/>
                  </a:spcAft>
                  <a:buNone/>
                  <a:defRPr/>
                </a:pPr>
                <a:endParaRPr lang="en-US" b="1" kern="0" dirty="0">
                  <a:solidFill>
                    <a:srgbClr val="DADADA">
                      <a:lumMod val="10000"/>
                    </a:srgbClr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marL="342900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:r>
                  <a:rPr lang="en-US" sz="2000" b="1" kern="0" dirty="0">
                    <a:solidFill>
                      <a:srgbClr val="DADADA">
                        <a:lumMod val="10000"/>
                      </a:srgbClr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Solution:</a:t>
                </a:r>
              </a:p>
              <a:p>
                <a:pPr marL="342900" lvl="1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q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900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Goal</m:t>
                        </m:r>
                      </m:sub>
                    </m:sSub>
                    <m:r>
                      <a:rPr lang="en-US" sz="1900" kern="0">
                        <a:solidFill>
                          <a:srgbClr val="DADADA">
                            <a:lumMod val="10000"/>
                          </a:srgbClr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"/>
                        <m:ctrlPr>
                          <a:rPr lang="en-US" sz="190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900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2.67,−30.7,31.4,27.3,89.3,.351]′</m:t>
                        </m:r>
                      </m:e>
                    </m:d>
                  </m:oMath>
                </a14:m>
                <a:endParaRPr lang="en-US" sz="1900" kern="0" dirty="0">
                  <a:solidFill>
                    <a:srgbClr val="DADADA">
                      <a:lumMod val="10000"/>
                    </a:srgbClr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marL="342900" lvl="1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:r>
                  <a:rPr lang="en-US" sz="1900" kern="0" dirty="0">
                    <a:solidFill>
                      <a:srgbClr val="DADADA">
                        <a:lumMod val="10000"/>
                      </a:srgbClr>
                    </a:solidFill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Solution Check: </a:t>
                </a:r>
                <a:r>
                  <a:rPr lang="en-US" altLang="en-US" sz="19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sz="19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19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en-US" sz="19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</a:t>
                </a:r>
                <a:r>
                  <a:rPr lang="en-US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[</a:t>
                </a:r>
                <a:r>
                  <a:rPr lang="en-US" altLang="en-US" sz="19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sz="19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</a:t>
                </a:r>
                <a:r>
                  <a:rPr lang="en-US" altLang="en-US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marL="1485900" lvl="2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:r>
                  <a:rPr lang="en-US" altLang="en-US" sz="22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en-US" sz="22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en-US" sz="2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en-US" sz="22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</a:t>
                </a:r>
                <a:r>
                  <a:rPr lang="en-US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lang="en-US" sz="220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charset="-128"/>
                            <a:cs typeface="Arial" panose="020B0604020202020204" pitchFamily="34" charset="0"/>
                          </a:rPr>
                          <m:t>32.99,2.99,−12.02]</m:t>
                        </m:r>
                      </m:e>
                    </m:d>
                    <m:r>
                      <a:rPr lang="en-US" sz="2200" kern="0">
                        <a:solidFill>
                          <a:srgbClr val="DADADA">
                            <a:lumMod val="10000"/>
                          </a:srgbClr>
                        </a:solidFill>
                        <a:latin typeface="Cambria Math" panose="02040503050406030204" pitchFamily="18" charset="0"/>
                        <a:ea typeface="ＭＳ Ｐゴシック" charset="-128"/>
                        <a:cs typeface="Arial" panose="020B0604020202020204" pitchFamily="34" charset="0"/>
                      </a:rPr>
                      <m:t>′</m:t>
                    </m:r>
                  </m:oMath>
                </a14:m>
                <a:endParaRPr lang="en-US" sz="2200" kern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defTabSz="914400" eaLnBrk="0" fontAlgn="base" hangingPunct="0">
                  <a:spcAft>
                    <a:spcPct val="0"/>
                  </a:spcAft>
                  <a:defRPr/>
                </a:pPr>
                <a:endParaRPr lang="en-US" sz="2000" b="1" kern="0" dirty="0">
                  <a:solidFill>
                    <a:srgbClr val="DADADA">
                      <a:lumMod val="10000"/>
                    </a:srgbClr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pPr marL="342900" lvl="0" indent="-342900" defTabSz="914400" eaLnBrk="0" fontAlgn="base" hangingPunct="0">
                  <a:spcAft>
                    <a:spcPct val="0"/>
                  </a:spcAft>
                  <a:defRPr/>
                </a:pPr>
                <a:endParaRPr lang="en-US" sz="2400" kern="0" dirty="0">
                  <a:solidFill>
                    <a:srgbClr val="DADADA">
                      <a:lumMod val="10000"/>
                    </a:srgbClr>
                  </a:solidFill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560577"/>
                <a:ext cx="8115526" cy="4639926"/>
              </a:xfrm>
              <a:blipFill rotWithShape="0">
                <a:blip r:embed="rId2"/>
                <a:stretch>
                  <a:fillRect l="-676" t="-2234" b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1"/>
          <p:cNvSpPr txBox="1">
            <a:spLocks/>
          </p:cNvSpPr>
          <p:nvPr/>
        </p:nvSpPr>
        <p:spPr>
          <a:xfrm>
            <a:off x="-4537166" y="5151120"/>
            <a:ext cx="7262949" cy="2225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000" kern="1200">
                <a:solidFill>
                  <a:srgbClr val="FF0000"/>
                </a:solidFill>
                <a:latin typeface="Gotham-Book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48"/>
              </a:spcBef>
              <a:buFontTx/>
              <a:buNone/>
              <a:defRPr sz="27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otham-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indent="0" defTabSz="914400" eaLnBrk="0" fontAlgn="base" hangingPunct="0">
              <a:spcAft>
                <a:spcPct val="0"/>
              </a:spcAft>
              <a:buFont typeface="Arial"/>
              <a:buNone/>
              <a:defRPr/>
            </a:pPr>
            <a:endParaRPr lang="en-US" sz="2200" b="1" kern="0" dirty="0">
              <a:solidFill>
                <a:srgbClr val="DADADA">
                  <a:lumMod val="1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pPr marL="342900" indent="-342900" defTabSz="914400" eaLnBrk="0" fontAlgn="base" hangingPunct="0">
              <a:spcAft>
                <a:spcPct val="0"/>
              </a:spcAft>
              <a:defRPr/>
            </a:pPr>
            <a:endParaRPr lang="en-US" sz="1800" kern="0" dirty="0">
              <a:solidFill>
                <a:srgbClr val="DADADA">
                  <a:lumMod val="10000"/>
                </a:srgbClr>
              </a:solidFill>
              <a:latin typeface="Arial" panose="020B0604020202020204" pitchFamily="34" charset="0"/>
              <a:ea typeface="ＭＳ Ｐゴシック" charset="-128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335" y="1326698"/>
            <a:ext cx="2653665" cy="2174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-2209" t="797" r="18412" b="-797"/>
          <a:stretch/>
        </p:blipFill>
        <p:spPr>
          <a:xfrm>
            <a:off x="6418217" y="3877056"/>
            <a:ext cx="2717074" cy="218370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990011" y="2197172"/>
            <a:ext cx="783771" cy="43368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142411" y="4352544"/>
            <a:ext cx="783771" cy="43368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4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sz="3200" kern="0" dirty="0">
                <a:ea typeface="ＭＳ Ｐゴシック" panose="020B0600070205080204" pitchFamily="34" charset="-128"/>
              </a:rPr>
              <a:t>Jacobian (Simplest Frame)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B2B2B2"/>
              </a:clrFrom>
              <a:clrTo>
                <a:srgbClr val="B2B2B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181881"/>
            <a:ext cx="9144000" cy="685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100" y="901700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Translational Jacobian Simplest Frame: </a:t>
            </a:r>
            <a:r>
              <a:rPr lang="en-US" sz="2000" b="1" u="sng" dirty="0">
                <a:solidFill>
                  <a:srgbClr val="FF0000"/>
                </a:solidFill>
              </a:rPr>
              <a:t>Frame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100" y="4575615"/>
            <a:ext cx="647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Rotational Jacobian Simplest Frame: </a:t>
            </a:r>
            <a:r>
              <a:rPr lang="en-US" sz="2000" b="1" u="sng" dirty="0">
                <a:solidFill>
                  <a:srgbClr val="FF0000"/>
                </a:solidFill>
              </a:rPr>
              <a:t>Frame 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882884"/>
            <a:ext cx="9144000" cy="3349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701219"/>
            <a:ext cx="9144000" cy="829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259931"/>
            <a:ext cx="9144000" cy="470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552090"/>
            <a:ext cx="9144000" cy="460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2100" y="1513552"/>
                <a:ext cx="2882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𝐶𝑜𝑙𝑢𝑚𝑛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1513552"/>
                <a:ext cx="288290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2100" y="2217099"/>
                <a:ext cx="2882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𝐶𝑜𝑙𝑢𝑚𝑛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2217099"/>
                <a:ext cx="2882900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92100" y="3686201"/>
                <a:ext cx="2882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𝐶𝑜𝑙𝑢𝑚𝑛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4−6)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3686201"/>
                <a:ext cx="288290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5275" y="2919934"/>
                <a:ext cx="2882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𝐶𝑜𝑙𝑢𝑚𝑛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2919934"/>
                <a:ext cx="288290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9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sz="3200" kern="0" dirty="0">
                <a:ea typeface="ＭＳ Ｐゴシック" panose="020B0600070205080204" pitchFamily="34" charset="-128"/>
              </a:rPr>
              <a:t>Singularities</a:t>
            </a:r>
          </a:p>
        </p:txBody>
      </p:sp>
      <p:pic>
        <p:nvPicPr>
          <p:cNvPr id="5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4" r="14053"/>
          <a:stretch>
            <a:fillRect/>
          </a:stretch>
        </p:blipFill>
        <p:spPr bwMode="auto">
          <a:xfrm>
            <a:off x="5131116" y="3073077"/>
            <a:ext cx="4012884" cy="382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49542" y="783459"/>
            <a:ext cx="7273925" cy="514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Font typeface="Wingdings" panose="05000000000000000000" pitchFamily="2" charset="2"/>
              <a:defRPr sz="3200" b="1">
                <a:solidFill>
                  <a:srgbClr val="131313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/>
              <a:t>Boundary: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28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28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28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2800" dirty="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2800" dirty="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800" dirty="0"/>
              <a:t>Internal: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46050" y="4318000"/>
            <a:ext cx="4797425" cy="1479550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defRPr sz="3200" b="1">
                <a:solidFill>
                  <a:srgbClr val="131313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4505325"/>
            <a:ext cx="44831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AutoShape 19"/>
          <p:cNvCxnSpPr>
            <a:cxnSpLocks noChangeShapeType="1"/>
          </p:cNvCxnSpPr>
          <p:nvPr/>
        </p:nvCxnSpPr>
        <p:spPr bwMode="auto">
          <a:xfrm rot="16200000" flipH="1">
            <a:off x="3702844" y="4952206"/>
            <a:ext cx="15875" cy="1331913"/>
          </a:xfrm>
          <a:prstGeom prst="bentConnector3">
            <a:avLst>
              <a:gd name="adj1" fmla="val 2989027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 Box 22"/>
          <p:cNvSpPr txBox="1">
            <a:spLocks noChangeArrowheads="1"/>
          </p:cNvSpPr>
          <p:nvPr/>
        </p:nvSpPr>
        <p:spPr bwMode="auto">
          <a:xfrm>
            <a:off x="2544762" y="6115304"/>
            <a:ext cx="24780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defRPr sz="3200" b="1">
                <a:solidFill>
                  <a:srgbClr val="131313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rgbClr val="FF0000"/>
                </a:solidFill>
                <a:latin typeface="Arial" panose="020B0604020202020204" pitchFamily="34" charset="0"/>
              </a:rPr>
              <a:t>linearly dependent columns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453006" y="6115304"/>
            <a:ext cx="1194435" cy="467360"/>
          </a:xfrm>
          <a:prstGeom prst="rect">
            <a:avLst/>
          </a:prstGeom>
          <a:ln>
            <a:solidFill>
              <a:schemeClr val="accent4">
                <a:lumMod val="1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defRPr sz="3200" b="1">
                <a:solidFill>
                  <a:srgbClr val="131313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291525" y="6164318"/>
                <a:ext cx="15173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25" y="6164318"/>
                <a:ext cx="1517396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21" y="1287705"/>
            <a:ext cx="4822354" cy="1505843"/>
          </a:xfrm>
          <a:prstGeom prst="rect">
            <a:avLst/>
          </a:prstGeom>
        </p:spPr>
      </p:pic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1453006" y="3054359"/>
            <a:ext cx="24780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defRPr sz="3200" b="1">
                <a:solidFill>
                  <a:srgbClr val="131313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0" dirty="0">
                <a:solidFill>
                  <a:srgbClr val="FF0000"/>
                </a:solidFill>
                <a:latin typeface="Arial" panose="020B0604020202020204" pitchFamily="34" charset="0"/>
              </a:rPr>
              <a:t>linearly dependent columns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8866" y="1158874"/>
            <a:ext cx="4035134" cy="17635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94906-B127-9645-A605-AD9E926BC0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39" t="6362" r="3157" b="5323"/>
          <a:stretch/>
        </p:blipFill>
        <p:spPr>
          <a:xfrm>
            <a:off x="1434769" y="1347500"/>
            <a:ext cx="2407558" cy="1367673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A4C7068-0A70-FE4E-88B1-6C1574169BC0}"/>
              </a:ext>
            </a:extLst>
          </p:cNvPr>
          <p:cNvCxnSpPr>
            <a:cxnSpLocks/>
          </p:cNvCxnSpPr>
          <p:nvPr/>
        </p:nvCxnSpPr>
        <p:spPr>
          <a:xfrm flipV="1">
            <a:off x="3040446" y="2715174"/>
            <a:ext cx="0" cy="357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6D010E5-284D-0F4A-9693-6151963F7D2C}"/>
              </a:ext>
            </a:extLst>
          </p:cNvPr>
          <p:cNvCxnSpPr>
            <a:cxnSpLocks/>
          </p:cNvCxnSpPr>
          <p:nvPr/>
        </p:nvCxnSpPr>
        <p:spPr>
          <a:xfrm flipV="1">
            <a:off x="3637346" y="2715174"/>
            <a:ext cx="0" cy="357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7C712D-EBDB-3F49-9F4B-7E14B4813B83}"/>
              </a:ext>
            </a:extLst>
          </p:cNvPr>
          <p:cNvCxnSpPr>
            <a:cxnSpLocks/>
          </p:cNvCxnSpPr>
          <p:nvPr/>
        </p:nvCxnSpPr>
        <p:spPr>
          <a:xfrm>
            <a:off x="3040446" y="3073077"/>
            <a:ext cx="596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249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kern="0" dirty="0">
                <a:ea typeface="ＭＳ Ｐゴシック" panose="020B0600070205080204" pitchFamily="34" charset="-128"/>
              </a:rPr>
              <a:t>Maximum Load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2AE76-7E2A-B44B-9B6A-F2D1C0A54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0" t="6025" r="41264" b="3546"/>
          <a:stretch/>
        </p:blipFill>
        <p:spPr>
          <a:xfrm>
            <a:off x="5570583" y="1332969"/>
            <a:ext cx="3390537" cy="41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49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kern="0" dirty="0">
                <a:ea typeface="ＭＳ Ｐゴシック" panose="020B0600070205080204" pitchFamily="34" charset="-128"/>
              </a:rPr>
              <a:t>Task (Animation)</a:t>
            </a:r>
          </a:p>
        </p:txBody>
      </p:sp>
      <p:pic>
        <p:nvPicPr>
          <p:cNvPr id="10" name="Online Media 9" descr="Animation.mp4">
            <a:hlinkClick r:id="" action="ppaction://media"/>
            <a:extLst>
              <a:ext uri="{FF2B5EF4-FFF2-40B4-BE49-F238E27FC236}">
                <a16:creationId xmlns:a16="http://schemas.microsoft.com/office/drawing/2014/main" id="{02F3E42E-D451-F544-9DB5-A3B21D0574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00099"/>
            <a:ext cx="9387840" cy="4889051"/>
          </a:xfrm>
        </p:spPr>
      </p:pic>
    </p:spTree>
    <p:extLst>
      <p:ext uri="{BB962C8B-B14F-4D97-AF65-F5344CB8AC3E}">
        <p14:creationId xmlns:p14="http://schemas.microsoft.com/office/powerpoint/2010/main" val="350924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15246"/>
            <a:ext cx="8115526" cy="4580754"/>
          </a:xfrm>
        </p:spPr>
        <p:txBody>
          <a:bodyPr>
            <a:norm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buClr>
                <a:srgbClr val="383838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Robot Design</a:t>
            </a:r>
          </a:p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buClr>
                <a:srgbClr val="383838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Joint design could be improved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  <a:buClr>
                <a:srgbClr val="383838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Future Work</a:t>
            </a:r>
          </a:p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buClr>
                <a:srgbClr val="383838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Kinematic redundancy should be added for obstacle avoidance</a:t>
            </a:r>
          </a:p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buClr>
                <a:srgbClr val="383838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Could be used on aircraft carriers for helicopter or AUVs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  <a:buClr>
                <a:srgbClr val="383838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What I Learned</a:t>
            </a:r>
          </a:p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buClr>
                <a:srgbClr val="383838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Offsets can be implemented to avoid singularities</a:t>
            </a:r>
          </a:p>
          <a:p>
            <a:pPr marL="457200" lvl="1" defTabSz="914400" fontAlgn="base">
              <a:spcBef>
                <a:spcPct val="0"/>
              </a:spcBef>
              <a:spcAft>
                <a:spcPct val="0"/>
              </a:spcAft>
              <a:buClr>
                <a:srgbClr val="383838"/>
              </a:buClr>
              <a:buSzPct val="75000"/>
              <a:buFont typeface="Wingdings" panose="05000000000000000000" pitchFamily="2" charset="2"/>
              <a:buChar char="q"/>
            </a:pPr>
            <a:r>
              <a:rPr lang="en-US" altLang="en-US" sz="24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RoboWorks</a:t>
            </a:r>
            <a:r>
              <a:rPr lang="en-US" altLang="en-US" sz="24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is literally AMAZING</a:t>
            </a:r>
          </a:p>
          <a:p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sz="3200" kern="0" dirty="0">
                <a:ea typeface="ＭＳ Ｐゴシック" panose="020B0600070205080204" pitchFamily="34" charset="-128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0262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547"/>
            <a:ext cx="9144000" cy="4716913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/>
              <a:t>Aerial Refueling Manipulator </a:t>
            </a:r>
            <a:endParaRPr lang="en-US" altLang="en-US" kern="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5399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dirty="0"/>
              <a:t>Robotic Task</a:t>
            </a:r>
            <a:endParaRPr lang="en-US" altLang="en-US" kern="0" dirty="0">
              <a:ea typeface="ＭＳ Ｐゴシック" panose="020B060007020508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727" r="16763" b="16707"/>
          <a:stretch/>
        </p:blipFill>
        <p:spPr>
          <a:xfrm>
            <a:off x="0" y="1284987"/>
            <a:ext cx="2331720" cy="2031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8601" t="10904" r="14336" b="6603"/>
          <a:stretch/>
        </p:blipFill>
        <p:spPr>
          <a:xfrm>
            <a:off x="3075430" y="1337562"/>
            <a:ext cx="2621280" cy="201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2052" t="5946" r="10495" b="11995"/>
          <a:stretch/>
        </p:blipFill>
        <p:spPr>
          <a:xfrm>
            <a:off x="6440420" y="1333879"/>
            <a:ext cx="2609088" cy="201904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56103" y="2122677"/>
            <a:ext cx="719328" cy="41452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713479" y="2136138"/>
            <a:ext cx="719328" cy="41452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93545" y="3316224"/>
            <a:ext cx="148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 Configuration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5782" y="3301507"/>
            <a:ext cx="1647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 Configuration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71361" y="3316224"/>
            <a:ext cx="165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Configuration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525" y="4147818"/>
            <a:ext cx="5300475" cy="2721038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518403" y="5313187"/>
            <a:ext cx="643126" cy="5985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37886" y="4822013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F-16 Fuel Port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453004" y="5681626"/>
            <a:ext cx="1431407" cy="329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407404" y="4822013"/>
            <a:ext cx="776478" cy="1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84411" y="4638783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A.R.M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95643" y="5774270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Retractable Nozzle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2063" y="4440996"/>
            <a:ext cx="3331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A.R.M’s nozzle will extend up to 4 feet to enter a tailing aircraft’s fuel port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920" y="5385838"/>
            <a:ext cx="267847" cy="27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3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242"/>
            <a:ext cx="9144000" cy="4554187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dirty="0"/>
              <a:t>Robotic Task</a:t>
            </a:r>
            <a:endParaRPr lang="en-US" altLang="en-US" kern="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896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dirty="0"/>
              <a:t>Robotic Task (Tool Tip Workspace Volume)</a:t>
            </a:r>
            <a:endParaRPr lang="en-US" altLang="en-US" kern="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6" y="968916"/>
            <a:ext cx="8095488" cy="4878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524256" y="5931371"/>
                <a:ext cx="3547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en-US" kern="0" dirty="0">
                    <a:solidFill>
                      <a:srgbClr val="DADADA">
                        <a:lumMod val="10000"/>
                      </a:srgbClr>
                    </a:solidFill>
                    <a:latin typeface="Times New Roman" panose="02020603050405020304" pitchFamily="18" charset="0"/>
                    <a:ea typeface="ＭＳ Ｐゴシック" pitchFamily="-111" charset="-128"/>
                    <a:cs typeface="Times New Roman" panose="02020603050405020304" pitchFamily="18" charset="0"/>
                  </a:rPr>
                  <a:t>Workspace Volume: </a:t>
                </a:r>
                <a14:m>
                  <m:oMath xmlns:m="http://schemas.openxmlformats.org/officeDocument/2006/math">
                    <m:r>
                      <a:rPr lang="en-US" altLang="en-US" b="0" i="1" kern="0" smtClean="0">
                        <a:solidFill>
                          <a:srgbClr val="DADADA">
                            <a:lumMod val="10000"/>
                          </a:srgbClr>
                        </a:solidFill>
                        <a:latin typeface="Cambria Math" panose="02040503050406030204" pitchFamily="18" charset="0"/>
                        <a:ea typeface="ＭＳ Ｐゴシック" pitchFamily="-111" charset="-128"/>
                        <a:cs typeface="Times New Roman" panose="02020603050405020304" pitchFamily="18" charset="0"/>
                      </a:rPr>
                      <m:t>5.74∗</m:t>
                    </m:r>
                    <m:sSup>
                      <m:sSupPr>
                        <m:ctrlPr>
                          <a:rPr lang="en-US" altLang="en-US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b="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en-US" b="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altLang="en-US" b="0" i="1" kern="0" smtClean="0">
                        <a:solidFill>
                          <a:srgbClr val="DADADA">
                            <a:lumMod val="10000"/>
                          </a:srgbClr>
                        </a:solidFill>
                        <a:latin typeface="Cambria Math" panose="02040503050406030204" pitchFamily="18" charset="0"/>
                        <a:ea typeface="ＭＳ Ｐゴシック" pitchFamily="-111" charset="-128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en-US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b="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  <m:t>𝑓𝑡</m:t>
                        </m:r>
                      </m:e>
                      <m:sup>
                        <m:r>
                          <a:rPr lang="en-US" altLang="en-US" b="0" i="1" kern="0" smtClea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6" y="5931371"/>
                <a:ext cx="3547766" cy="369332"/>
              </a:xfrm>
              <a:prstGeom prst="rect">
                <a:avLst/>
              </a:prstGeom>
              <a:blipFill>
                <a:blip r:embed="rId3"/>
                <a:stretch>
                  <a:fillRect l="-106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2992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6048"/>
                <a:ext cx="8115526" cy="4546049"/>
              </a:xfrm>
            </p:spPr>
            <p:txBody>
              <a:bodyPr>
                <a:normAutofit fontScale="85000" lnSpcReduction="20000"/>
              </a:bodyPr>
              <a:lstStyle/>
              <a:p>
                <a:pPr marL="342900" lvl="0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:r>
                  <a:rPr lang="en-US" sz="2800" b="1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charset="-128"/>
                    <a:cs typeface="Arial" panose="020B0604020202020204" pitchFamily="34" charset="0"/>
                  </a:rPr>
                  <a:t>Kinematics</a:t>
                </a:r>
              </a:p>
              <a:p>
                <a:pPr marL="742950" lvl="1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q"/>
                  <a:defRPr/>
                </a:pPr>
                <a:r>
                  <a:rPr lang="en-US" altLang="en-US" sz="2100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pitchFamily="-111" charset="-128"/>
                    <a:cs typeface="Arial" panose="020B0604020202020204" pitchFamily="34" charset="0"/>
                  </a:rPr>
                  <a:t>3 DOF position to reach railing aircraft’s fuel port</a:t>
                </a:r>
              </a:p>
              <a:p>
                <a:pPr marL="742950" lvl="1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q"/>
                  <a:defRPr/>
                </a:pPr>
                <a:r>
                  <a:rPr lang="en-US" altLang="en-US" sz="2100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pitchFamily="-111" charset="-128"/>
                    <a:cs typeface="Arial" panose="020B0604020202020204" pitchFamily="34" charset="0"/>
                  </a:rPr>
                  <a:t>3 DOF orientation to accommodate for horizontal displacement of aircraft and fuel port keying.</a:t>
                </a:r>
                <a:endParaRPr lang="en-US" altLang="en-US" sz="2100" b="1" kern="0" dirty="0">
                  <a:solidFill>
                    <a:srgbClr val="DADADA">
                      <a:lumMod val="10000"/>
                    </a:srgbClr>
                  </a:solidFill>
                  <a:latin typeface="Arial" panose="020B0604020202020204" pitchFamily="34" charset="0"/>
                  <a:ea typeface="ＭＳ Ｐゴシック" pitchFamily="-111" charset="-128"/>
                  <a:cs typeface="Arial" panose="020B0604020202020204" pitchFamily="34" charset="0"/>
                </a:endParaRPr>
              </a:p>
              <a:p>
                <a:pPr marL="342900" lvl="0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:r>
                  <a:rPr lang="en-US" sz="2800" b="1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charset="-128"/>
                    <a:cs typeface="Arial" panose="020B0604020202020204" pitchFamily="34" charset="0"/>
                  </a:rPr>
                  <a:t>Workspace</a:t>
                </a:r>
              </a:p>
              <a:p>
                <a:pPr marL="742950" lvl="1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q"/>
                  <a:defRPr/>
                </a:pPr>
                <a:r>
                  <a:rPr lang="en-US" altLang="en-US" sz="2100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pitchFamily="-111" charset="-128"/>
                    <a:cs typeface="Arial" panose="020B0604020202020204" pitchFamily="34" charset="0"/>
                  </a:rPr>
                  <a:t>Workspace – </a:t>
                </a:r>
                <a14:m>
                  <m:oMath xmlns:m="http://schemas.openxmlformats.org/officeDocument/2006/math">
                    <m:r>
                      <a:rPr lang="en-US" altLang="en-US" sz="2000" b="0" i="1" kern="0">
                        <a:solidFill>
                          <a:srgbClr val="DADADA">
                            <a:lumMod val="10000"/>
                          </a:srgbClr>
                        </a:solidFill>
                        <a:latin typeface="Cambria Math" panose="02040503050406030204" pitchFamily="18" charset="0"/>
                        <a:ea typeface="ＭＳ Ｐゴシック" pitchFamily="-111" charset="-128"/>
                        <a:cs typeface="Times New Roman" panose="02020603050405020304" pitchFamily="18" charset="0"/>
                      </a:rPr>
                      <m:t>5.74∗</m:t>
                    </m:r>
                    <m:sSup>
                      <m:sSupPr>
                        <m:ctrlPr>
                          <a:rPr lang="en-US" altLang="en-US" sz="200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en-US" sz="2000" b="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altLang="en-US" sz="2000" b="0" i="1" kern="0">
                        <a:solidFill>
                          <a:srgbClr val="DADADA">
                            <a:lumMod val="10000"/>
                          </a:srgbClr>
                        </a:solidFill>
                        <a:latin typeface="Cambria Math" panose="02040503050406030204" pitchFamily="18" charset="0"/>
                        <a:ea typeface="ＭＳ Ｐゴシック" pitchFamily="-111" charset="-128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en-US" sz="200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000" b="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  <m:t>𝑓𝑡</m:t>
                        </m:r>
                      </m:e>
                      <m:sup>
                        <m:r>
                          <a:rPr lang="en-US" altLang="en-US" sz="2000" b="0" i="1" kern="0">
                            <a:solidFill>
                              <a:srgbClr val="DADADA">
                                <a:lumMod val="10000"/>
                              </a:srgbClr>
                            </a:solidFill>
                            <a:latin typeface="Cambria Math" panose="02040503050406030204" pitchFamily="18" charset="0"/>
                            <a:ea typeface="ＭＳ Ｐゴシック" pitchFamily="-111" charset="-128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altLang="en-US" sz="2000" b="0" i="0" kern="0" smtClean="0">
                        <a:solidFill>
                          <a:srgbClr val="DADADA">
                            <a:lumMod val="10000"/>
                          </a:srgbClr>
                        </a:solidFill>
                        <a:latin typeface="Cambria Math" panose="02040503050406030204" pitchFamily="18" charset="0"/>
                        <a:ea typeface="ＭＳ Ｐゴシック" pitchFamily="-111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2100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pitchFamily="-111" charset="-128"/>
                    <a:cs typeface="Arial" panose="020B0604020202020204" pitchFamily="34" charset="0"/>
                  </a:rPr>
                  <a:t>of manipulator workspace to reach aircraft fuel port</a:t>
                </a:r>
              </a:p>
              <a:p>
                <a:pPr marL="742950" lvl="1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q"/>
                  <a:defRPr/>
                </a:pPr>
                <a:r>
                  <a:rPr lang="en-US" altLang="en-US" sz="2100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pitchFamily="-111" charset="-128"/>
                    <a:cs typeface="Arial" panose="020B0604020202020204" pitchFamily="34" charset="0"/>
                  </a:rPr>
                  <a:t>Dexterous – Workspace forms a quarter sphere</a:t>
                </a:r>
              </a:p>
              <a:p>
                <a:pPr marL="342900" lvl="0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:r>
                  <a:rPr lang="en-US" sz="2800" b="1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charset="-128"/>
                    <a:cs typeface="Arial" panose="020B0604020202020204" pitchFamily="34" charset="0"/>
                  </a:rPr>
                  <a:t>Force/Moments</a:t>
                </a:r>
              </a:p>
              <a:p>
                <a:pPr marL="742950" lvl="1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q"/>
                  <a:defRPr/>
                </a:pPr>
                <a:r>
                  <a:rPr lang="en-US" altLang="en-US" sz="2100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pitchFamily="-111" charset="-128"/>
                    <a:cs typeface="Arial" panose="020B0604020202020204" pitchFamily="34" charset="0"/>
                  </a:rPr>
                  <a:t>Force – 50 N to push nozzle into tank of receiving aircraft</a:t>
                </a:r>
              </a:p>
              <a:p>
                <a:pPr marL="742950" lvl="1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q"/>
                  <a:defRPr/>
                </a:pPr>
                <a:r>
                  <a:rPr lang="en-US" altLang="en-US" sz="2100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pitchFamily="-111" charset="-128"/>
                    <a:cs typeface="Arial" panose="020B0604020202020204" pitchFamily="34" charset="0"/>
                  </a:rPr>
                  <a:t>Moment – 50 N-m to resist aerodynamic drag</a:t>
                </a:r>
              </a:p>
              <a:p>
                <a:pPr marL="342900" lvl="0" indent="-342900" defTabSz="914400" eaLnBrk="0" fontAlgn="base" hangingPunct="0">
                  <a:spcAft>
                    <a:spcPct val="0"/>
                  </a:spcAft>
                  <a:buFont typeface="Wingdings" panose="05000000000000000000" pitchFamily="2" charset="2"/>
                  <a:buChar char="q"/>
                  <a:defRPr/>
                </a:pPr>
                <a:r>
                  <a:rPr lang="en-US" sz="2800" b="1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charset="-128"/>
                    <a:cs typeface="Arial" panose="020B0604020202020204" pitchFamily="34" charset="0"/>
                  </a:rPr>
                  <a:t>Other</a:t>
                </a:r>
              </a:p>
              <a:p>
                <a:pPr marL="742950" lvl="1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q"/>
                  <a:defRPr/>
                </a:pPr>
                <a:r>
                  <a:rPr lang="en-US" sz="2100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pitchFamily="-111" charset="-128"/>
                    <a:cs typeface="Arial" panose="020B0604020202020204" pitchFamily="34" charset="0"/>
                  </a:rPr>
                  <a:t>Joint limits to avoid high moment configurations and contact with the wings</a:t>
                </a:r>
              </a:p>
              <a:p>
                <a:pPr marL="742950" lvl="1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q"/>
                  <a:defRPr/>
                </a:pPr>
                <a:r>
                  <a:rPr lang="en-US" sz="2100" kern="0" dirty="0">
                    <a:solidFill>
                      <a:srgbClr val="DADADA">
                        <a:lumMod val="10000"/>
                      </a:srgbClr>
                    </a:solidFill>
                    <a:latin typeface="Arial" panose="020B0604020202020204" pitchFamily="34" charset="0"/>
                    <a:ea typeface="ＭＳ Ｐゴシック" pitchFamily="-111" charset="-128"/>
                    <a:cs typeface="Arial" panose="020B0604020202020204" pitchFamily="34" charset="0"/>
                  </a:rPr>
                  <a:t>Prismatic tool tip to reach tailing aircrafts fuel port</a:t>
                </a:r>
              </a:p>
              <a:p>
                <a:pPr marL="342900" lvl="0" indent="-342900" defTabSz="914400" eaLnBrk="0" fontAlgn="base" hangingPunct="0">
                  <a:spcAft>
                    <a:spcPct val="0"/>
                  </a:spcAft>
                  <a:defRPr/>
                </a:pPr>
                <a:endParaRPr lang="en-US" sz="1800" kern="0" dirty="0">
                  <a:solidFill>
                    <a:srgbClr val="DADADA">
                      <a:lumMod val="10000"/>
                    </a:srgbClr>
                  </a:solidFill>
                  <a:latin typeface="Arial" panose="020B0604020202020204" pitchFamily="34" charset="0"/>
                  <a:ea typeface="ＭＳ Ｐゴシック" charset="-128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6048"/>
                <a:ext cx="8115526" cy="4546049"/>
              </a:xfrm>
              <a:blipFill>
                <a:blip r:embed="rId2"/>
                <a:stretch>
                  <a:fillRect l="-1095" t="-2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dirty="0"/>
              <a:t>Robotic Task (Requirements)</a:t>
            </a:r>
            <a:endParaRPr lang="en-US" altLang="en-US" kern="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046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kern="0" dirty="0">
                <a:ea typeface="ＭＳ Ｐゴシック" panose="020B0600070205080204" pitchFamily="34" charset="-128"/>
              </a:rPr>
              <a:t>Robot Design (Specifications)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35007"/>
              </p:ext>
            </p:extLst>
          </p:nvPr>
        </p:nvGraphicFramePr>
        <p:xfrm>
          <a:off x="1524000" y="1397000"/>
          <a:ext cx="60960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Description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Specification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Total Degrees of Freedom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Arm Type*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YPP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Wrist Type</a:t>
                      </a:r>
                      <a:r>
                        <a:rPr kumimoji="0" lang="en-US" altLang="en-US" sz="2000" b="0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†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131313"/>
                        </a:solidFill>
                        <a:effectLst/>
                        <a:latin typeface="Palatino Linotype" charset="0"/>
                        <a:ea typeface="ＭＳ Ｐゴシック" charset="-128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YPR (IAW-Yes)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Redundancy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None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Length Sum (L)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39 ft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Structural Length Index (Q)</a:t>
                      </a:r>
                    </a:p>
                  </a:txBody>
                  <a:tcPr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Palatino Linotype" charset="0"/>
                          <a:ea typeface="ＭＳ Ｐゴシック" charset="-128"/>
                        </a:rPr>
                        <a:t>1.01</a:t>
                      </a: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 Box 145"/>
          <p:cNvSpPr txBox="1">
            <a:spLocks noChangeArrowheads="1"/>
          </p:cNvSpPr>
          <p:nvPr/>
        </p:nvSpPr>
        <p:spPr bwMode="auto">
          <a:xfrm>
            <a:off x="2813843" y="5043487"/>
            <a:ext cx="35163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defRPr sz="3200" b="1">
                <a:solidFill>
                  <a:srgbClr val="131313"/>
                </a:solidFill>
                <a:latin typeface="Palatino Linotype" panose="0204050205050503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131313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i="1" dirty="0">
                <a:solidFill>
                  <a:schemeClr val="tx1"/>
                </a:solidFill>
                <a:latin typeface="Arial" panose="020B0604020202020204" pitchFamily="34" charset="0"/>
              </a:rPr>
              <a:t>*R=roll, P=pitch, Y=yaw, D=prismatic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0" i="1" baseline="30000" dirty="0">
                <a:solidFill>
                  <a:schemeClr val="tx1"/>
                </a:solidFill>
                <a:latin typeface="Arial" panose="020B0604020202020204" pitchFamily="34" charset="0"/>
              </a:rPr>
              <a:t>†</a:t>
            </a:r>
            <a:r>
              <a:rPr lang="en-US" altLang="en-US" sz="1600" b="0" i="1" dirty="0">
                <a:solidFill>
                  <a:schemeClr val="tx1"/>
                </a:solidFill>
                <a:latin typeface="Arial" panose="020B0604020202020204" pitchFamily="34" charset="0"/>
              </a:rPr>
              <a:t>IAW-intersecting axis wrist</a:t>
            </a:r>
          </a:p>
        </p:txBody>
      </p:sp>
    </p:spTree>
    <p:extLst>
      <p:ext uri="{BB962C8B-B14F-4D97-AF65-F5344CB8AC3E}">
        <p14:creationId xmlns:p14="http://schemas.microsoft.com/office/powerpoint/2010/main" val="296259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2D927-43EE-E948-9A45-C82B5FB0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80" y="820420"/>
            <a:ext cx="7716670" cy="6037580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kern="0" dirty="0">
                <a:ea typeface="ＭＳ Ｐゴシック" panose="020B0600070205080204" pitchFamily="34" charset="-128"/>
              </a:rPr>
              <a:t>Robot Design (Link Frames)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18"/>
              <p:cNvSpPr txBox="1">
                <a:spLocks noChangeArrowheads="1"/>
              </p:cNvSpPr>
              <p:nvPr/>
            </p:nvSpPr>
            <p:spPr bwMode="auto">
              <a:xfrm>
                <a:off x="717450" y="5995376"/>
                <a:ext cx="3604028" cy="770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Wingdings" panose="05000000000000000000" pitchFamily="2" charset="2"/>
                  <a:defRPr sz="3200" b="1">
                    <a:solidFill>
                      <a:srgbClr val="131313"/>
                    </a:solidFill>
                    <a:latin typeface="Palatino Linotype" panose="02040502050505030304" pitchFamily="18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rgbClr val="13131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13131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rgbClr val="13131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rgbClr val="13131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13131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13131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13131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131313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en-US" altLang="en-US" sz="1600" b="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Retracted into KC-46 Pegasus Cargo Bay </a:t>
                </a:r>
                <a:r>
                  <a:rPr lang="en-US" altLang="en-US" sz="1600" b="0" u="sng" dirty="0" err="1">
                    <a:latin typeface="Symbol" panose="05050102010706020507" pitchFamily="18" charset="2"/>
                  </a:rPr>
                  <a:t>q</a:t>
                </a:r>
                <a:r>
                  <a:rPr lang="en-US" altLang="en-US" sz="1600" b="0" baseline="-25000" dirty="0" err="1">
                    <a:latin typeface="Symbol" panose="05050102010706020507" pitchFamily="18" charset="2"/>
                  </a:rPr>
                  <a:t>HOME</a:t>
                </a:r>
                <a:r>
                  <a:rPr lang="en-US" altLang="en-US" sz="1400" b="0" dirty="0">
                    <a:latin typeface="Arial" panose="020B0604020202020204" pitchFamily="34" charset="0"/>
                  </a:rPr>
                  <a:t>=[0, -</a:t>
                </a:r>
                <a:r>
                  <a:rPr lang="en-US" altLang="en-US" sz="1800" b="0" dirty="0">
                    <a:latin typeface="Symbol" panose="05050102010706020507" pitchFamily="18" charset="2"/>
                  </a:rPr>
                  <a:t>p</a:t>
                </a:r>
                <a:r>
                  <a:rPr lang="en-US" altLang="en-US" sz="1400" b="0" dirty="0">
                    <a:latin typeface="Arial" panose="020B0604020202020204" pitchFamily="34" charset="0"/>
                  </a:rPr>
                  <a:t>, </a:t>
                </a:r>
                <a:r>
                  <a:rPr lang="en-US" altLang="en-US" sz="1800" b="0" dirty="0">
                    <a:latin typeface="Symbol" panose="05050102010706020507" pitchFamily="18" charset="2"/>
                  </a:rPr>
                  <a:t>p</a:t>
                </a:r>
                <a:r>
                  <a:rPr lang="en-US" altLang="en-US" sz="1400" b="0" dirty="0">
                    <a:latin typeface="Arial" panose="020B0604020202020204" pitchFamily="34" charset="0"/>
                  </a:rPr>
                  <a:t>, 0, 0,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en-US" sz="1800" b="0" dirty="0">
                            <a:solidFill>
                              <a:schemeClr val="tx1"/>
                            </a:solidFill>
                            <a:latin typeface="Symbol" panose="05050102010706020507" pitchFamily="18" charset="2"/>
                          </a:rPr>
                          <m:t>p</m:t>
                        </m:r>
                      </m:num>
                      <m:den>
                        <m:r>
                          <a:rPr lang="en-US" altLang="en-US" sz="2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z="1400" b="0" dirty="0">
                    <a:latin typeface="Arial" panose="020B0604020202020204" pitchFamily="34" charset="0"/>
                  </a:rPr>
                  <a:t>, 0]</a:t>
                </a:r>
                <a:r>
                  <a:rPr lang="en-US" altLang="en-US" sz="1400" b="0" baseline="30000" dirty="0">
                    <a:latin typeface="Arial" panose="020B0604020202020204" pitchFamily="34" charset="0"/>
                  </a:rPr>
                  <a:t>T</a:t>
                </a:r>
              </a:p>
            </p:txBody>
          </p:sp>
        </mc:Choice>
        <mc:Fallback>
          <p:sp>
            <p:nvSpPr>
              <p:cNvPr id="6" name="Text Box 5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7450" y="5995376"/>
                <a:ext cx="3604028" cy="770147"/>
              </a:xfrm>
              <a:prstGeom prst="rect">
                <a:avLst/>
              </a:prstGeom>
              <a:blipFill>
                <a:blip r:embed="rId3"/>
                <a:stretch>
                  <a:fillRect t="-1613" r="-1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07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800100"/>
          </a:xfrm>
          <a:prstGeom prst="rect">
            <a:avLst/>
          </a:prstGeom>
          <a:gradFill rotWithShape="1">
            <a:gsLst>
              <a:gs pos="0">
                <a:srgbClr val="535353"/>
              </a:gs>
              <a:gs pos="100000">
                <a:srgbClr val="B3B3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131313"/>
                </a:solidFill>
                <a:latin typeface="Verdana" pitchFamily="-111" charset="0"/>
              </a:defRPr>
            </a:lvl9pPr>
          </a:lstStyle>
          <a:p>
            <a:pPr algn="ctr" defTabSz="914400" eaLnBrk="1" hangingPunct="1"/>
            <a:r>
              <a:rPr lang="en-US" altLang="en-US" kern="0" dirty="0">
                <a:ea typeface="ＭＳ Ｐゴシック" panose="020B0600070205080204" pitchFamily="34" charset="-128"/>
              </a:rPr>
              <a:t>Robot Design (D-H Table)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746905"/>
              </p:ext>
            </p:extLst>
          </p:nvPr>
        </p:nvGraphicFramePr>
        <p:xfrm>
          <a:off x="170690" y="1397000"/>
          <a:ext cx="8717275" cy="4077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5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5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8183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i</a:t>
                      </a:r>
                      <a:endParaRPr kumimoji="0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31313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en-U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i-1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)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131313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en-US" alt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i-1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131313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(m)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kumimoji="0" lang="en-US" alt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i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131313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(m)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en-US" sz="28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JL</a:t>
                      </a:r>
                      <a:r>
                        <a:rPr kumimoji="0" lang="en-US" altLang="en-US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-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131313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JL</a:t>
                      </a:r>
                      <a:r>
                        <a:rPr kumimoji="0" lang="en-US" altLang="en-US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+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131313"/>
                        </a:solidFill>
                        <a:effectLst/>
                        <a:latin typeface="Times New Roman" panose="02020603050405020304" pitchFamily="18" charset="0"/>
                        <a:ea typeface="ＭＳ Ｐゴシック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deg</a:t>
                      </a: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2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-30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2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-30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22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en-US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-30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2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-90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en-US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-45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45</a:t>
                      </a:r>
                    </a:p>
                  </a:txBody>
                  <a:tcPr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22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en-US" sz="2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22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90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kumimoji="0" lang="en-US" altLang="en-US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T="45734" marB="45734" horzOverflow="overflow"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Wingdings" charset="2"/>
                        <a:defRPr sz="2800" b="1">
                          <a:solidFill>
                            <a:srgbClr val="131313"/>
                          </a:solidFill>
                          <a:latin typeface="Palatino Linotype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131313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131313"/>
                          </a:solidFill>
                          <a:effectLst/>
                          <a:latin typeface="Times New Roman" panose="02020603050405020304" pitchFamily="18" charset="0"/>
                          <a:ea typeface="ＭＳ Ｐゴシック" charset="-128"/>
                          <a:cs typeface="Times New Roman" panose="02020603050405020304" pitchFamily="18" charset="0"/>
                        </a:rPr>
                        <a:t>360</a:t>
                      </a:r>
                    </a:p>
                  </a:txBody>
                  <a:tcPr marT="45734" marB="45734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231024"/>
      </p:ext>
    </p:extLst>
  </p:cSld>
  <p:clrMapOvr>
    <a:masterClrMapping/>
  </p:clrMapOvr>
</p:sld>
</file>

<file path=ppt/theme/theme1.xml><?xml version="1.0" encoding="utf-8"?>
<a:theme xmlns:a="http://schemas.openxmlformats.org/drawingml/2006/main" name="CSE NoTab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CSE NoTab Template.potx</Template>
  <TotalTime>2956</TotalTime>
  <Words>619</Words>
  <Application>Microsoft Macintosh PowerPoint</Application>
  <PresentationFormat>On-screen Show (4:3)</PresentationFormat>
  <Paragraphs>177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Cambria Math</vt:lpstr>
      <vt:lpstr>Gotham</vt:lpstr>
      <vt:lpstr>Gotham-Book</vt:lpstr>
      <vt:lpstr>Gotham-Medium</vt:lpstr>
      <vt:lpstr>Gotham-MediumItalic</vt:lpstr>
      <vt:lpstr>Palatino Linotype</vt:lpstr>
      <vt:lpstr>Symbol</vt:lpstr>
      <vt:lpstr>Times New Roman</vt:lpstr>
      <vt:lpstr>Wingdings</vt:lpstr>
      <vt:lpstr>CSE NoTab Template</vt:lpstr>
      <vt:lpstr>A.R.M - Aerial Refueling Manipulator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Figlewski</dc:creator>
  <cp:lastModifiedBy>Perrella, Joe</cp:lastModifiedBy>
  <cp:revision>90</cp:revision>
  <dcterms:created xsi:type="dcterms:W3CDTF">2013-12-30T22:58:50Z</dcterms:created>
  <dcterms:modified xsi:type="dcterms:W3CDTF">2019-12-08T22:54:03Z</dcterms:modified>
</cp:coreProperties>
</file>